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handoutMasterIdLst>
    <p:handoutMasterId r:id="rId85"/>
  </p:handoutMasterIdLst>
  <p:sldIdLst>
    <p:sldId id="3729" r:id="rId2"/>
    <p:sldId id="3578" r:id="rId3"/>
    <p:sldId id="2117" r:id="rId4"/>
    <p:sldId id="3934" r:id="rId5"/>
    <p:sldId id="3833" r:id="rId6"/>
    <p:sldId id="3834" r:id="rId7"/>
    <p:sldId id="2674" r:id="rId8"/>
    <p:sldId id="2668" r:id="rId9"/>
    <p:sldId id="2669" r:id="rId10"/>
    <p:sldId id="2672" r:id="rId11"/>
    <p:sldId id="2599" r:id="rId12"/>
    <p:sldId id="2597" r:id="rId13"/>
    <p:sldId id="3974" r:id="rId14"/>
    <p:sldId id="3973" r:id="rId15"/>
    <p:sldId id="2716" r:id="rId16"/>
    <p:sldId id="2605" r:id="rId17"/>
    <p:sldId id="2852" r:id="rId18"/>
    <p:sldId id="2853" r:id="rId19"/>
    <p:sldId id="2854" r:id="rId20"/>
    <p:sldId id="2855" r:id="rId21"/>
    <p:sldId id="2856" r:id="rId22"/>
    <p:sldId id="2857" r:id="rId23"/>
    <p:sldId id="2858" r:id="rId24"/>
    <p:sldId id="2859" r:id="rId25"/>
    <p:sldId id="2860" r:id="rId26"/>
    <p:sldId id="2861" r:id="rId27"/>
    <p:sldId id="2862" r:id="rId28"/>
    <p:sldId id="2863" r:id="rId29"/>
    <p:sldId id="2864" r:id="rId30"/>
    <p:sldId id="2865" r:id="rId31"/>
    <p:sldId id="2866" r:id="rId32"/>
    <p:sldId id="2867" r:id="rId33"/>
    <p:sldId id="2868" r:id="rId34"/>
    <p:sldId id="2869" r:id="rId35"/>
    <p:sldId id="2870" r:id="rId36"/>
    <p:sldId id="2871" r:id="rId37"/>
    <p:sldId id="2872" r:id="rId38"/>
    <p:sldId id="2873" r:id="rId39"/>
    <p:sldId id="2874" r:id="rId40"/>
    <p:sldId id="2875" r:id="rId41"/>
    <p:sldId id="2876" r:id="rId42"/>
    <p:sldId id="2877" r:id="rId43"/>
    <p:sldId id="2878" r:id="rId44"/>
    <p:sldId id="2879" r:id="rId45"/>
    <p:sldId id="2880" r:id="rId46"/>
    <p:sldId id="2881" r:id="rId47"/>
    <p:sldId id="2882" r:id="rId48"/>
    <p:sldId id="2886" r:id="rId49"/>
    <p:sldId id="2883" r:id="rId50"/>
    <p:sldId id="2884" r:id="rId51"/>
    <p:sldId id="2885" r:id="rId52"/>
    <p:sldId id="2944" r:id="rId53"/>
    <p:sldId id="2940" r:id="rId54"/>
    <p:sldId id="2942" r:id="rId55"/>
    <p:sldId id="3725" r:id="rId56"/>
    <p:sldId id="2686" r:id="rId57"/>
    <p:sldId id="2222" r:id="rId58"/>
    <p:sldId id="2223" r:id="rId59"/>
    <p:sldId id="2224" r:id="rId60"/>
    <p:sldId id="2225" r:id="rId61"/>
    <p:sldId id="2226" r:id="rId62"/>
    <p:sldId id="2227" r:id="rId63"/>
    <p:sldId id="2228" r:id="rId64"/>
    <p:sldId id="2229" r:id="rId65"/>
    <p:sldId id="2230" r:id="rId66"/>
    <p:sldId id="2231" r:id="rId67"/>
    <p:sldId id="2232" r:id="rId68"/>
    <p:sldId id="2233" r:id="rId69"/>
    <p:sldId id="2234" r:id="rId70"/>
    <p:sldId id="2235" r:id="rId71"/>
    <p:sldId id="2236" r:id="rId72"/>
    <p:sldId id="2237" r:id="rId73"/>
    <p:sldId id="2238" r:id="rId74"/>
    <p:sldId id="2239" r:id="rId75"/>
    <p:sldId id="2240" r:id="rId76"/>
    <p:sldId id="2242" r:id="rId77"/>
    <p:sldId id="3573" r:id="rId78"/>
    <p:sldId id="2243" r:id="rId79"/>
    <p:sldId id="3574" r:id="rId80"/>
    <p:sldId id="2245" r:id="rId81"/>
    <p:sldId id="2247" r:id="rId82"/>
    <p:sldId id="3876" r:id="rId8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9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8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417C6-2FF8-4EF4-AE80-72CF438AA660}"/>
              </a:ext>
            </a:extLst>
          </p:cNvPr>
          <p:cNvSpPr txBox="1"/>
          <p:nvPr/>
        </p:nvSpPr>
        <p:spPr>
          <a:xfrm>
            <a:off x="276226" y="121639"/>
            <a:ext cx="4800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Welcome to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CS 235 Data Structures</a:t>
            </a:r>
          </a:p>
          <a:p>
            <a:pPr algn="ctr">
              <a:spcBef>
                <a:spcPts val="600"/>
              </a:spcBef>
            </a:pPr>
            <a:r>
              <a:rPr lang="en-US" sz="2200" b="1" dirty="0"/>
              <a:t> Sorting (34)</a:t>
            </a:r>
          </a:p>
          <a:p>
            <a:pPr algn="ctr"/>
            <a:r>
              <a:rPr lang="en-US" sz="2200" b="1" dirty="0"/>
              <a:t>Chapter </a:t>
            </a:r>
            <a:r>
              <a:rPr lang="en-US" sz="2400" b="1" dirty="0"/>
              <a:t>10.1-3, pgs. 555-564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2064" y="1447800"/>
            <a:ext cx="10229088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If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people_list</a:t>
            </a:r>
            <a:r>
              <a:rPr lang="en-US" dirty="0"/>
              <a:t> is a vector of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Person</a:t>
            </a:r>
            <a:r>
              <a:rPr lang="en-US" dirty="0"/>
              <a:t> objects, then: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sort(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people_list.begin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people_list.end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Compare_Person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347663" indent="0">
              <a:buNone/>
            </a:pPr>
            <a:r>
              <a:rPr lang="en-US" dirty="0"/>
              <a:t>sorts the elements in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people_list</a:t>
            </a:r>
            <a:r>
              <a:rPr lang="en-US" dirty="0"/>
              <a:t> in ascending order based on their names.</a:t>
            </a:r>
          </a:p>
          <a:p>
            <a:pPr marL="347663" indent="0">
              <a:buNone/>
            </a:pPr>
            <a:r>
              <a:rPr lang="en-US" dirty="0"/>
              <a:t>The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Compare_Person</a:t>
            </a:r>
            <a:r>
              <a:rPr lang="en-US" dirty="0"/>
              <a:t> function class is used to compare objects: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C++ Sorting 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8368D-CB02-4B2C-ACCB-F1955B200839}"/>
              </a:ext>
            </a:extLst>
          </p:cNvPr>
          <p:cNvSpPr/>
          <p:nvPr/>
        </p:nvSpPr>
        <p:spPr>
          <a:xfrm>
            <a:off x="1447800" y="4324120"/>
            <a:ext cx="7636002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1">
              <a:spcBef>
                <a:spcPts val="1200"/>
              </a:spcBef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Compare_Person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bool operator()(const Person&amp; p1, const Person&amp; p2)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return ((p1.family_name &lt; p2.family_name) ||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((p1.family_name == p2.family_name)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&amp;&amp; (p1.given_name &lt; p2.given_name));</a:t>
            </a:r>
          </a:p>
          <a:p>
            <a:pPr marL="320675" lvl="1">
              <a:lnSpc>
                <a:spcPct val="90000"/>
              </a:lnSpc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20675" lvl="1">
              <a:lnSpc>
                <a:spcPct val="90000"/>
              </a:lnSpc>
              <a:spcAft>
                <a:spcPts val="1200"/>
              </a:spcAft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CDEA50-563A-425B-BB62-81467AA0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6448" y="1371600"/>
            <a:ext cx="9978066" cy="4495800"/>
          </a:xfrm>
        </p:spPr>
        <p:txBody>
          <a:bodyPr/>
          <a:lstStyle/>
          <a:p>
            <a:pPr eaLnBrk="1" hangingPunct="1"/>
            <a:r>
              <a:rPr lang="en-US" dirty="0"/>
              <a:t>If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items</a:t>
            </a:r>
            <a:r>
              <a:rPr lang="en-US" dirty="0"/>
              <a:t> stores a collection of 16 integers, the array is sorted by: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sort(items, items + 16);</a:t>
            </a:r>
            <a:endParaRPr lang="en-US" dirty="0"/>
          </a:p>
          <a:p>
            <a:r>
              <a:rPr lang="en-US" dirty="0"/>
              <a:t>This statement sorts only the first half of the array, leaving the rest 	untouched: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sort(items, items + 8);</a:t>
            </a:r>
            <a:endParaRPr lang="en-US" dirty="0"/>
          </a:p>
          <a:p>
            <a:r>
              <a:rPr lang="en-US" dirty="0"/>
              <a:t>This function call sorts the array in descending order: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sort(items, items + 16, greater&lt;int&gt;());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greater&lt;int&gt;</a:t>
            </a:r>
            <a:r>
              <a:rPr lang="en-US" dirty="0"/>
              <a:t> implements the comparison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operator&gt;</a:t>
            </a:r>
            <a:r>
              <a:rPr lang="en-US" dirty="0"/>
              <a:t> for integers (defined in library </a:t>
            </a:r>
            <a:r>
              <a:rPr lang="en-US" sz="2000" dirty="0">
                <a:latin typeface="Consolas" panose="020B0609020204030204" pitchFamily="49" charset="0"/>
                <a:cs typeface="Courier New" pitchFamily="49" charset="0"/>
              </a:rPr>
              <a:t>functional</a:t>
            </a:r>
            <a:r>
              <a:rPr lang="en-US" dirty="0"/>
              <a:t>).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C++ Sorting Methods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D68463-4060-4516-9CE5-7382A07D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4256" y="1295400"/>
            <a:ext cx="9851136" cy="53924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There are also two functions named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stable_sort</a:t>
            </a:r>
            <a:r>
              <a:rPr lang="en-US" dirty="0"/>
              <a:t>, which are similar to the sort functions.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The primary difference is that elements that are equal may not retain their relative ordering when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/>
              <a:t> is used, but they will retain their relative ordering when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b="1" dirty="0"/>
              <a:t> </a:t>
            </a:r>
            <a:r>
              <a:rPr lang="en-US" dirty="0"/>
              <a:t>is used.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In other words, if there are two occurrences of an item, the one that is first in the unsorted array is guaranteed to be first in the sorted array only if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b="1" dirty="0"/>
              <a:t> </a:t>
            </a:r>
            <a:r>
              <a:rPr lang="en-US" dirty="0"/>
              <a:t>is used.</a:t>
            </a:r>
          </a:p>
          <a:p>
            <a:r>
              <a:rPr lang="en-US" dirty="0"/>
              <a:t>This function call sorts an array in descending order: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stable_sort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(items, items + 16, greater&lt;int&gt;());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dirty="0"/>
              <a:t> function is slightly faster than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stable_sort</a:t>
            </a:r>
            <a:r>
              <a:rPr lang="en-US" dirty="0"/>
              <a:t>, so it should be used whenever the relative ordering of equal elements is unimportant.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C++ Sorting Methods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8858E83-0F96-462C-A479-851CBD9E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D4C5C8C-5A5D-4FCE-B9FE-521B59DFA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10.2, pgs. 572-580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50E91-88BB-43A7-ACB9-3EB01830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9E7F47-4563-438B-9BD8-EF0D092AF6C0}"/>
              </a:ext>
            </a:extLst>
          </p:cNvPr>
          <p:cNvGrpSpPr/>
          <p:nvPr/>
        </p:nvGrpSpPr>
        <p:grpSpPr>
          <a:xfrm>
            <a:off x="994116" y="122163"/>
            <a:ext cx="6719376" cy="3677913"/>
            <a:chOff x="994116" y="122163"/>
            <a:chExt cx="6719376" cy="36779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17743B-5C33-4EBA-BE06-E2F3471C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862" y="122163"/>
              <a:ext cx="2754630" cy="36779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3EA462-73AF-448C-89F9-5827C0382E70}"/>
                </a:ext>
              </a:extLst>
            </p:cNvPr>
            <p:cNvSpPr txBox="1"/>
            <p:nvPr/>
          </p:nvSpPr>
          <p:spPr>
            <a:xfrm>
              <a:off x="994116" y="1016205"/>
              <a:ext cx="3681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10.2 Selection Sort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C34911-6DCE-48E1-856E-FAF63422CFD5}"/>
              </a:ext>
            </a:extLst>
          </p:cNvPr>
          <p:cNvGrpSpPr/>
          <p:nvPr/>
        </p:nvGrpSpPr>
        <p:grpSpPr>
          <a:xfrm>
            <a:off x="2506393" y="4178296"/>
            <a:ext cx="7989124" cy="1493520"/>
            <a:chOff x="2506393" y="4178296"/>
            <a:chExt cx="7989124" cy="14935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544F54-27B7-4AAF-8DAB-25B4920D2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897" y="4178296"/>
              <a:ext cx="3436620" cy="14935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89A20-6F14-42BF-BD86-989B710C17F5}"/>
                </a:ext>
              </a:extLst>
            </p:cNvPr>
            <p:cNvSpPr txBox="1"/>
            <p:nvPr/>
          </p:nvSpPr>
          <p:spPr>
            <a:xfrm>
              <a:off x="2506393" y="4767589"/>
              <a:ext cx="3681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10.3 Bubble Sort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and 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Selection sort </a:t>
            </a:r>
            <a:r>
              <a:rPr lang="en-US" sz="2400" dirty="0"/>
              <a:t>is relatively easy to understand.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array is sorted by making several passes through the array, selecting a next smallest item in the array each time and placing it where it belongs in the array.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Bubble sort </a:t>
            </a:r>
            <a:r>
              <a:rPr lang="en-US" sz="2400" dirty="0"/>
              <a:t>(also known as sinking sort) is also a simple sorting algorithm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array is sorted by repeatedly stepping through the array, comparing adjacent pairs, and swapping them if they are in the wrong order, until the array is sorted.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Smaller values bubble up to the top of the array and larger values sink to the bottom; hence the name.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Selection sort and Bubble sort are </a:t>
            </a:r>
            <a:r>
              <a:rPr lang="en-US" sz="2400" b="1" dirty="0">
                <a:solidFill>
                  <a:srgbClr val="FF0000"/>
                </a:solidFill>
              </a:rPr>
              <a:t>quadratic sorts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Selection sort is relatively easy to understand.</a:t>
            </a:r>
          </a:p>
          <a:p>
            <a:r>
              <a:rPr lang="en-US" dirty="0"/>
              <a:t>It sorts an array by making several passes through the array, exchanging items if smaller.</a:t>
            </a:r>
          </a:p>
          <a:p>
            <a:r>
              <a:rPr lang="en-US" dirty="0"/>
              <a:t>For simplicity, we illustrate all the sorting algorithms using an array of integer values.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95800" y="380455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21" name="Rectangle 20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9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171795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27" name="Down Arrow 26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06391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25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320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24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1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83582-3F37-401E-8F4E-3F79C4E5A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42" y="1371600"/>
            <a:ext cx="8385493" cy="5317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#33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AutoShape 4" descr="https://lh3.googleusercontent.com/8oo2TtdCIxvK5gwEWzKTjzW73Y8nZ0AN0WJ-RVGzGp56n17TFgpYRdViNkIhgC08S5PPAKSYjWNRSNwBKOSLFRz08SJ7H2_b2f5a8_953uS4dmuT-_w5yZB8m8qWUJQWsQwGXwCjzxU"/>
          <p:cNvSpPr>
            <a:spLocks noChangeAspect="1" noChangeArrowheads="1"/>
          </p:cNvSpPr>
          <p:nvPr/>
        </p:nvSpPr>
        <p:spPr bwMode="auto">
          <a:xfrm>
            <a:off x="1222376" y="106363"/>
            <a:ext cx="79152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3828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76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248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76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90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911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27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25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0854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39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248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32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6002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7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4641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02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0645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384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24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#34: Non-compiler Performance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493" y="1450847"/>
            <a:ext cx="10047884" cy="5143493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Don't define object variables before their use/initialization</a:t>
            </a:r>
            <a:r>
              <a:rPr lang="en-US" sz="2000" dirty="0"/>
              <a:t>, which necessitates that the constructor AND assignment operator functions will run – could be costly for complex objects.</a:t>
            </a:r>
          </a:p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Consider the order of evaluation of compound conditionals</a:t>
            </a:r>
            <a:r>
              <a:rPr lang="en-US" sz="2000" dirty="0"/>
              <a:t>. e.g., given if (a &amp;&amp; b), if b is more likely to be false, place it first to save the evaluation of a.</a:t>
            </a:r>
          </a:p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Minimize the use of temporaries </a:t>
            </a:r>
            <a:r>
              <a:rPr lang="en-US" sz="2000" dirty="0"/>
              <a:t>(particularly with string-based processing).</a:t>
            </a:r>
          </a:p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Use heap memory (dynamic allocation) only when necessary </a:t>
            </a:r>
            <a:r>
              <a:rPr lang="en-US" sz="2000" dirty="0"/>
              <a:t>as dynamic allocations and deallocations are expensive.  (Many C++ programmers over-use the heap.)</a:t>
            </a:r>
          </a:p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Know your compiler/linker options</a:t>
            </a:r>
            <a:r>
              <a:rPr lang="en-US" sz="2000" dirty="0"/>
              <a:t>, especially which ones cause non-standard behavior. These dramatically affect runtime performance.</a:t>
            </a:r>
          </a:p>
          <a:p>
            <a:pPr marL="342900" indent="-3429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Know the performance/functionality tradeoffs of the STL containers </a:t>
            </a:r>
            <a:r>
              <a:rPr lang="en-US" sz="2000" dirty="0"/>
              <a:t>(e.g., don't frequently insert into a vector, use a list).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5398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384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843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248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4384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17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23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6918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364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131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30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6918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897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777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229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19939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442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4641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18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0645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8956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56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L09 - Pokémon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>
                <a:solidFill>
                  <a:srgbClr val="DEDEDE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DEDED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5521354" cy="31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3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65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2068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8956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928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777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8956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508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638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2068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262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7525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907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4511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668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4641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158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0645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528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868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Courier New" pitchFamily="49" charset="0"/>
                  <a:cs typeface="Courier New" pitchFamily="49" charset="0"/>
                </a:rPr>
                <a:t>60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41911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528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447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276777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3528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11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08758" y="1373829"/>
          <a:ext cx="8255954" cy="5255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7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7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Set/Map Implementations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Sort (34)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953725" y="5100699"/>
          <a:ext cx="274320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662537" y="5237663"/>
            <a:ext cx="66717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cat</a:t>
            </a:r>
          </a:p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dog</a:t>
            </a:r>
          </a:p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horse</a:t>
            </a:r>
          </a:p>
          <a:p>
            <a:pPr indent="57150" algn="r"/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pig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67925" y="5161462"/>
            <a:ext cx="685800" cy="185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2286555" y="5237663"/>
            <a:ext cx="667170" cy="413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2267925" y="5924218"/>
            <a:ext cx="685800" cy="49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2286555" y="5999663"/>
            <a:ext cx="667170" cy="169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3096653" y="5208166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3" name="Table 252"/>
          <p:cNvGraphicFramePr>
            <a:graphicFrameLocks noGrp="1"/>
          </p:cNvGraphicFramePr>
          <p:nvPr/>
        </p:nvGraphicFramePr>
        <p:xfrm>
          <a:off x="3577743" y="5521177"/>
          <a:ext cx="872436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4" name="Table 253"/>
          <p:cNvGraphicFramePr>
            <a:graphicFrameLocks noGrp="1"/>
          </p:cNvGraphicFramePr>
          <p:nvPr/>
        </p:nvGraphicFramePr>
        <p:xfrm>
          <a:off x="3577743" y="5116726"/>
          <a:ext cx="87243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5" name="Freeform 254"/>
          <p:cNvSpPr/>
          <p:nvPr/>
        </p:nvSpPr>
        <p:spPr>
          <a:xfrm>
            <a:off x="3462870" y="5215049"/>
            <a:ext cx="220167" cy="309716"/>
          </a:xfrm>
          <a:custGeom>
            <a:avLst/>
            <a:gdLst>
              <a:gd name="connsiteX0" fmla="*/ 220167 w 220167"/>
              <a:gd name="connsiteY0" fmla="*/ 0 h 309716"/>
              <a:gd name="connsiteX1" fmla="*/ 3857 w 220167"/>
              <a:gd name="connsiteY1" fmla="*/ 142567 h 309716"/>
              <a:gd name="connsiteX2" fmla="*/ 102180 w 220167"/>
              <a:gd name="connsiteY2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7" h="309716">
                <a:moveTo>
                  <a:pt x="220167" y="0"/>
                </a:moveTo>
                <a:cubicBezTo>
                  <a:pt x="121844" y="45474"/>
                  <a:pt x="23521" y="90948"/>
                  <a:pt x="3857" y="142567"/>
                </a:cubicBezTo>
                <a:cubicBezTo>
                  <a:pt x="-15807" y="194186"/>
                  <a:pt x="43186" y="251951"/>
                  <a:pt x="102180" y="3097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8" name="Straight Arrow Connector 257"/>
          <p:cNvCxnSpPr/>
          <p:nvPr/>
        </p:nvCxnSpPr>
        <p:spPr>
          <a:xfrm>
            <a:off x="3106125" y="5999170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9" name="Table 258"/>
          <p:cNvGraphicFramePr>
            <a:graphicFrameLocks noGrp="1"/>
          </p:cNvGraphicFramePr>
          <p:nvPr/>
        </p:nvGraphicFramePr>
        <p:xfrm>
          <a:off x="3587215" y="5907730"/>
          <a:ext cx="87243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pig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7" name="TextBox 276"/>
          <p:cNvSpPr txBox="1"/>
          <p:nvPr/>
        </p:nvSpPr>
        <p:spPr>
          <a:xfrm>
            <a:off x="1669883" y="4065375"/>
            <a:ext cx="296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Unordered Hash Map (Chained)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Bucketed ordered list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unordered, unique (?)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sym typeface="Symbol" panose="05050102010706020507" pitchFamily="18" charset="2"/>
              </a:rPr>
              <a:t>(1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 average search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3083012" y="2514600"/>
          <a:ext cx="1107988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683746" y="1386591"/>
            <a:ext cx="296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Ordered Set (BST)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ordered, unique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sym typeface="Symbol" panose="05050102010706020507" pitchFamily="18" charset="2"/>
              </a:rPr>
              <a:t>(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log n)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 search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2192354" y="3014983"/>
          <a:ext cx="1107988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616412" y="3014983"/>
          <a:ext cx="1107988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pig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2992394" y="3515367"/>
          <a:ext cx="1107988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horse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flipH="1">
            <a:off x="2746348" y="2615185"/>
            <a:ext cx="466986" cy="399799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449595" y="3116397"/>
            <a:ext cx="278019" cy="398971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418043" y="2615185"/>
            <a:ext cx="466986" cy="399799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92581" y="6414584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573671" y="6323144"/>
          <a:ext cx="87243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horse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7156102" y="5086057"/>
          <a:ext cx="274320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5864914" y="5223021"/>
            <a:ext cx="66717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cat</a:t>
            </a:r>
          </a:p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dog</a:t>
            </a:r>
          </a:p>
          <a:p>
            <a:pPr indent="57150" algn="r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horse</a:t>
            </a:r>
          </a:p>
          <a:p>
            <a:pPr indent="57150" algn="r"/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pig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70302" y="5146820"/>
            <a:ext cx="685800" cy="185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488932" y="5223021"/>
            <a:ext cx="667170" cy="413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70302" y="5909576"/>
            <a:ext cx="685800" cy="4927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488932" y="5985021"/>
            <a:ext cx="667170" cy="169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299030" y="5193524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7780121" y="5506535"/>
          <a:ext cx="647769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780121" y="5102084"/>
          <a:ext cx="647769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1" name="Straight Arrow Connector 70"/>
          <p:cNvCxnSpPr/>
          <p:nvPr/>
        </p:nvCxnSpPr>
        <p:spPr>
          <a:xfrm>
            <a:off x="7299030" y="6399942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7780121" y="6308502"/>
          <a:ext cx="647769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horse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3" name="Straight Arrow Connector 72"/>
          <p:cNvCxnSpPr/>
          <p:nvPr/>
        </p:nvCxnSpPr>
        <p:spPr>
          <a:xfrm>
            <a:off x="7308502" y="5984528"/>
            <a:ext cx="48109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789593" y="5893088"/>
          <a:ext cx="647769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pig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5" name="Straight Arrow Connector 74"/>
          <p:cNvCxnSpPr>
            <a:endCxn id="69" idx="1"/>
          </p:cNvCxnSpPr>
          <p:nvPr/>
        </p:nvCxnSpPr>
        <p:spPr>
          <a:xfrm>
            <a:off x="7299030" y="5385253"/>
            <a:ext cx="481090" cy="221867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74746" y="4065375"/>
            <a:ext cx="382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Unordered Hash Map (Open addressing)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Linear or Quadratic probe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unordered, unique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sym typeface="Symbol" panose="05050102010706020507" pitchFamily="18" charset="2"/>
              </a:rPr>
              <a:t>(1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 average search</a:t>
            </a: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4A80E746-0414-4291-8AA6-45B7EB114A72}"/>
              </a:ext>
            </a:extLst>
          </p:cNvPr>
          <p:cNvGraphicFramePr>
            <a:graphicFrameLocks noGrp="1"/>
          </p:cNvGraphicFramePr>
          <p:nvPr/>
        </p:nvGraphicFramePr>
        <p:xfrm>
          <a:off x="6290936" y="2744489"/>
          <a:ext cx="872436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dog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9C21F43A-7A65-48A0-9D34-77225979DB69}"/>
              </a:ext>
            </a:extLst>
          </p:cNvPr>
          <p:cNvGraphicFramePr>
            <a:graphicFrameLocks noGrp="1"/>
          </p:cNvGraphicFramePr>
          <p:nvPr/>
        </p:nvGraphicFramePr>
        <p:xfrm>
          <a:off x="6290936" y="2340038"/>
          <a:ext cx="87243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cat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2B83C229-748B-4280-9F9F-A4B80349B1A1}"/>
              </a:ext>
            </a:extLst>
          </p:cNvPr>
          <p:cNvGraphicFramePr>
            <a:graphicFrameLocks noGrp="1"/>
          </p:cNvGraphicFramePr>
          <p:nvPr/>
        </p:nvGraphicFramePr>
        <p:xfrm>
          <a:off x="6290936" y="3571679"/>
          <a:ext cx="872436" cy="2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sym typeface="Symbol" panose="05050102010706020507" pitchFamily="18" charset="2"/>
                        </a:rPr>
                        <a:t></a:t>
                      </a: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pig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F71A18C9-8418-4079-A827-9E32CA15D858}"/>
              </a:ext>
            </a:extLst>
          </p:cNvPr>
          <p:cNvGraphicFramePr>
            <a:graphicFrameLocks noGrp="1"/>
          </p:cNvGraphicFramePr>
          <p:nvPr/>
        </p:nvGraphicFramePr>
        <p:xfrm>
          <a:off x="6290936" y="3167228"/>
          <a:ext cx="872436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57150"/>
                      <a:r>
                        <a:rPr lang="en-US" sz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horse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Freeform 19">
            <a:extLst>
              <a:ext uri="{FF2B5EF4-FFF2-40B4-BE49-F238E27FC236}">
                <a16:creationId xmlns:a16="http://schemas.microsoft.com/office/drawing/2014/main" id="{AED310AB-F956-4BF9-A49E-E4AD89C78621}"/>
              </a:ext>
            </a:extLst>
          </p:cNvPr>
          <p:cNvSpPr/>
          <p:nvPr/>
        </p:nvSpPr>
        <p:spPr>
          <a:xfrm>
            <a:off x="6176063" y="2438361"/>
            <a:ext cx="220167" cy="309716"/>
          </a:xfrm>
          <a:custGeom>
            <a:avLst/>
            <a:gdLst>
              <a:gd name="connsiteX0" fmla="*/ 220167 w 220167"/>
              <a:gd name="connsiteY0" fmla="*/ 0 h 309716"/>
              <a:gd name="connsiteX1" fmla="*/ 3857 w 220167"/>
              <a:gd name="connsiteY1" fmla="*/ 142567 h 309716"/>
              <a:gd name="connsiteX2" fmla="*/ 102180 w 220167"/>
              <a:gd name="connsiteY2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7" h="309716">
                <a:moveTo>
                  <a:pt x="220167" y="0"/>
                </a:moveTo>
                <a:cubicBezTo>
                  <a:pt x="121844" y="45474"/>
                  <a:pt x="23521" y="90948"/>
                  <a:pt x="3857" y="142567"/>
                </a:cubicBezTo>
                <a:cubicBezTo>
                  <a:pt x="-15807" y="194186"/>
                  <a:pt x="43186" y="251951"/>
                  <a:pt x="102180" y="3097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245">
            <a:extLst>
              <a:ext uri="{FF2B5EF4-FFF2-40B4-BE49-F238E27FC236}">
                <a16:creationId xmlns:a16="http://schemas.microsoft.com/office/drawing/2014/main" id="{C4F39938-AEAC-4209-AC04-CA4615188CDA}"/>
              </a:ext>
            </a:extLst>
          </p:cNvPr>
          <p:cNvSpPr/>
          <p:nvPr/>
        </p:nvSpPr>
        <p:spPr>
          <a:xfrm>
            <a:off x="6176063" y="2848858"/>
            <a:ext cx="220167" cy="309716"/>
          </a:xfrm>
          <a:custGeom>
            <a:avLst/>
            <a:gdLst>
              <a:gd name="connsiteX0" fmla="*/ 220167 w 220167"/>
              <a:gd name="connsiteY0" fmla="*/ 0 h 309716"/>
              <a:gd name="connsiteX1" fmla="*/ 3857 w 220167"/>
              <a:gd name="connsiteY1" fmla="*/ 142567 h 309716"/>
              <a:gd name="connsiteX2" fmla="*/ 102180 w 220167"/>
              <a:gd name="connsiteY2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7" h="309716">
                <a:moveTo>
                  <a:pt x="220167" y="0"/>
                </a:moveTo>
                <a:cubicBezTo>
                  <a:pt x="121844" y="45474"/>
                  <a:pt x="23521" y="90948"/>
                  <a:pt x="3857" y="142567"/>
                </a:cubicBezTo>
                <a:cubicBezTo>
                  <a:pt x="-15807" y="194186"/>
                  <a:pt x="43186" y="251951"/>
                  <a:pt x="102180" y="3097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reeform 247">
            <a:extLst>
              <a:ext uri="{FF2B5EF4-FFF2-40B4-BE49-F238E27FC236}">
                <a16:creationId xmlns:a16="http://schemas.microsoft.com/office/drawing/2014/main" id="{AE343A05-5D00-4698-B2F3-AB96E2D4C684}"/>
              </a:ext>
            </a:extLst>
          </p:cNvPr>
          <p:cNvSpPr/>
          <p:nvPr/>
        </p:nvSpPr>
        <p:spPr>
          <a:xfrm>
            <a:off x="6176063" y="3259354"/>
            <a:ext cx="220167" cy="309716"/>
          </a:xfrm>
          <a:custGeom>
            <a:avLst/>
            <a:gdLst>
              <a:gd name="connsiteX0" fmla="*/ 220167 w 220167"/>
              <a:gd name="connsiteY0" fmla="*/ 0 h 309716"/>
              <a:gd name="connsiteX1" fmla="*/ 3857 w 220167"/>
              <a:gd name="connsiteY1" fmla="*/ 142567 h 309716"/>
              <a:gd name="connsiteX2" fmla="*/ 102180 w 220167"/>
              <a:gd name="connsiteY2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67" h="309716">
                <a:moveTo>
                  <a:pt x="220167" y="0"/>
                </a:moveTo>
                <a:cubicBezTo>
                  <a:pt x="121844" y="45474"/>
                  <a:pt x="23521" y="90948"/>
                  <a:pt x="3857" y="142567"/>
                </a:cubicBezTo>
                <a:cubicBezTo>
                  <a:pt x="-15807" y="194186"/>
                  <a:pt x="43186" y="251951"/>
                  <a:pt x="102180" y="30971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9CC326-A761-484A-9257-3F4F3979331E}"/>
              </a:ext>
            </a:extLst>
          </p:cNvPr>
          <p:cNvSpPr txBox="1"/>
          <p:nvPr/>
        </p:nvSpPr>
        <p:spPr>
          <a:xfrm>
            <a:off x="5765254" y="1361222"/>
            <a:ext cx="3906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Ordered Set (Linked List)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unordered, duplicates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push_front(item) -&gt;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addNode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(item);</a:t>
            </a:r>
          </a:p>
          <a:p>
            <a:pPr marL="231775" indent="-119063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sym typeface="Symbol" panose="05050102010706020507" pitchFamily="18" charset="2"/>
              </a:rPr>
              <a:t>(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n)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 search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C726D-E688-4393-9865-B257BAC67B97}"/>
              </a:ext>
            </a:extLst>
          </p:cNvPr>
          <p:cNvGrpSpPr/>
          <p:nvPr/>
        </p:nvGrpSpPr>
        <p:grpSpPr>
          <a:xfrm>
            <a:off x="2321633" y="2391063"/>
            <a:ext cx="6967421" cy="3845476"/>
            <a:chOff x="2321633" y="2391063"/>
            <a:chExt cx="6967421" cy="38454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8037E5-E5D2-4FF2-A2B2-39DD00EB7142}"/>
                </a:ext>
              </a:extLst>
            </p:cNvPr>
            <p:cNvGrpSpPr/>
            <p:nvPr/>
          </p:nvGrpSpPr>
          <p:grpSpPr>
            <a:xfrm>
              <a:off x="2321633" y="3859099"/>
              <a:ext cx="6967421" cy="2377440"/>
              <a:chOff x="2321633" y="3859099"/>
              <a:chExt cx="6967421" cy="237744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BF34CC5-0021-4BDB-8E47-E5F51EA71B37}"/>
                  </a:ext>
                </a:extLst>
              </p:cNvPr>
              <p:cNvSpPr txBox="1"/>
              <p:nvPr/>
            </p:nvSpPr>
            <p:spPr>
              <a:xfrm>
                <a:off x="7068054" y="4291352"/>
                <a:ext cx="2221000" cy="276999"/>
              </a:xfrm>
              <a:prstGeom prst="rect">
                <a:avLst/>
              </a:prstGeom>
              <a:solidFill>
                <a:srgbClr val="FFFFBF"/>
              </a:solidFill>
            </p:spPr>
            <p:txBody>
              <a:bodyPr wrap="square" t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Quadratic probe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2C418-65D4-48C1-9914-087E35A65496}"/>
                  </a:ext>
                </a:extLst>
              </p:cNvPr>
              <p:cNvSpPr txBox="1"/>
              <p:nvPr/>
            </p:nvSpPr>
            <p:spPr>
              <a:xfrm>
                <a:off x="2321633" y="3859099"/>
                <a:ext cx="2589558" cy="237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</a:t>
                </a:r>
                <a:endParaRPr lang="en-US" sz="20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9C21FB-B6B7-4423-AD3D-B921389DFA6D}"/>
                </a:ext>
              </a:extLst>
            </p:cNvPr>
            <p:cNvSpPr txBox="1"/>
            <p:nvPr/>
          </p:nvSpPr>
          <p:spPr>
            <a:xfrm>
              <a:off x="5040470" y="2391063"/>
              <a:ext cx="999353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or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3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5" grpId="0" animBg="1"/>
      <p:bldP spid="63" grpId="0"/>
      <p:bldP spid="83" grpId="0" animBg="1"/>
      <p:bldP spid="84" grpId="0" animBg="1"/>
      <p:bldP spid="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29083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117056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504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"/>
          <p:cNvGrpSpPr>
            <a:grpSpLocks/>
          </p:cNvGrpSpPr>
          <p:nvPr/>
        </p:nvGrpSpPr>
        <p:grpSpPr bwMode="auto">
          <a:xfrm>
            <a:off x="1828801" y="4848225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4848225"/>
          <a:ext cx="1752600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="1" baseline="0" dirty="0"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endParaRPr lang="en-US" b="1" dirty="0"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fill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713" name="Group 12"/>
          <p:cNvGrpSpPr>
            <a:grpSpLocks/>
          </p:cNvGrpSpPr>
          <p:nvPr/>
        </p:nvGrpSpPr>
        <p:grpSpPr bwMode="auto">
          <a:xfrm>
            <a:off x="3365500" y="5333999"/>
            <a:ext cx="977900" cy="658108"/>
            <a:chOff x="1264276" y="3975815"/>
            <a:chExt cx="976648" cy="657919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29714" name="Group 16"/>
          <p:cNvGrpSpPr>
            <a:grpSpLocks/>
          </p:cNvGrpSpPr>
          <p:nvPr/>
        </p:nvGrpSpPr>
        <p:grpSpPr bwMode="auto">
          <a:xfrm>
            <a:off x="1828801" y="4572004"/>
            <a:ext cx="2271713" cy="276999"/>
            <a:chOff x="1524000" y="3166646"/>
            <a:chExt cx="2272048" cy="276044"/>
          </a:xfrm>
        </p:grpSpPr>
        <p:sp>
          <p:nvSpPr>
            <p:cNvPr id="2971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latin typeface="Comic Sans MS" panose="030F0702030302020204" pitchFamily="66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971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971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972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972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27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Comic Sans MS" panose="030F0702030302020204" pitchFamily="66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247054" y="3464144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Selection Sort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Sort (34)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822700" y="5333999"/>
            <a:ext cx="977900" cy="658108"/>
            <a:chOff x="1264276" y="3975815"/>
            <a:chExt cx="976648" cy="657919"/>
          </a:xfrm>
        </p:grpSpPr>
        <p:sp>
          <p:nvSpPr>
            <p:cNvPr id="26" name="Down Arrow 25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27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latin typeface="Consolas" panose="020B0609020204030204" pitchFamily="49" charset="0"/>
                  <a:cs typeface="Courier New" pitchFamily="49" charset="0"/>
                </a:rPr>
                <a:t>next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EFD327-C3F1-4601-A22E-7511E2CC52D7}"/>
              </a:ext>
            </a:extLst>
          </p:cNvPr>
          <p:cNvSpPr txBox="1"/>
          <p:nvPr/>
        </p:nvSpPr>
        <p:spPr>
          <a:xfrm>
            <a:off x="1752600" y="2438401"/>
            <a:ext cx="207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Array is sorted!</a:t>
            </a:r>
          </a:p>
        </p:txBody>
      </p:sp>
    </p:spTree>
    <p:extLst>
      <p:ext uri="{BB962C8B-B14F-4D97-AF65-F5344CB8AC3E}">
        <p14:creationId xmlns:p14="http://schemas.microsoft.com/office/powerpoint/2010/main" val="41101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Sort the following integer array in </a:t>
            </a:r>
            <a:r>
              <a:rPr lang="en-US" sz="1600" b="1" u="sng" dirty="0"/>
              <a:t>ascending</a:t>
            </a:r>
            <a:r>
              <a:rPr lang="en-US" sz="1600" dirty="0"/>
              <a:t> order using selection sort.  Show each step.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exchanges?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1430" y="381000"/>
          <a:ext cx="8077203" cy="828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10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2"/>
          <p:cNvSpPr/>
          <p:nvPr/>
        </p:nvSpPr>
        <p:spPr>
          <a:xfrm>
            <a:off x="1462992" y="1524000"/>
            <a:ext cx="1905000" cy="673076"/>
          </a:xfrm>
          <a:prstGeom prst="borderCallout1">
            <a:avLst>
              <a:gd name="adj1" fmla="val 49376"/>
              <a:gd name="adj2" fmla="val 100500"/>
              <a:gd name="adj3" fmla="val 48133"/>
              <a:gd name="adj4" fmla="val 1750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This loop is performed n-1 times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Selection Sort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904260" y="4802792"/>
            <a:ext cx="1676400" cy="609444"/>
          </a:xfrm>
          <a:prstGeom prst="borderCallout1">
            <a:avLst>
              <a:gd name="adj1" fmla="val 49376"/>
              <a:gd name="adj2" fmla="val 98844"/>
              <a:gd name="adj3" fmla="val -122850"/>
              <a:gd name="adj4" fmla="val 1274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There are n-1 exchanges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8BCCE-B973-4D94-B63E-FEAB0FD014EC}"/>
              </a:ext>
            </a:extLst>
          </p:cNvPr>
          <p:cNvSpPr txBox="1"/>
          <p:nvPr/>
        </p:nvSpPr>
        <p:spPr>
          <a:xfrm>
            <a:off x="4406597" y="1620694"/>
            <a:ext cx="5486400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for fill = 0 to n – 2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fill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next = fill + 1 to n – 1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item[next] &lt; item[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next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exchange item[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pos_min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],item[fill]</a:t>
            </a:r>
          </a:p>
          <a:p>
            <a:pPr marL="344488" indent="-3444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1171626" y="2375080"/>
            <a:ext cx="3048000" cy="1524000"/>
          </a:xfrm>
          <a:prstGeom prst="borderCallout1">
            <a:avLst>
              <a:gd name="adj1" fmla="val 49875"/>
              <a:gd name="adj2" fmla="val 98805"/>
              <a:gd name="adj3" fmla="val 33300"/>
              <a:gd name="adj4" fmla="val 1338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This comparison is performed 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i="1" dirty="0"/>
              <a:t>n</a:t>
            </a:r>
            <a:r>
              <a:rPr lang="en-US" sz="1400" dirty="0"/>
              <a:t> – 1 - </a:t>
            </a:r>
            <a:r>
              <a:rPr lang="en-US" sz="1400" i="1" dirty="0"/>
              <a:t>fill</a:t>
            </a:r>
            <a:r>
              <a:rPr lang="en-US" sz="1400" dirty="0"/>
              <a:t>)</a:t>
            </a:r>
          </a:p>
          <a:p>
            <a:pPr algn="ctr">
              <a:defRPr/>
            </a:pPr>
            <a:r>
              <a:rPr lang="en-US" sz="1400" dirty="0"/>
              <a:t>times for each value of </a:t>
            </a:r>
            <a:r>
              <a:rPr lang="en-US" sz="1400" i="1" dirty="0"/>
              <a:t>fill </a:t>
            </a:r>
            <a:r>
              <a:rPr lang="en-US" sz="1400" dirty="0"/>
              <a:t>and can  be represented by the following series: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i="1" dirty="0"/>
              <a:t>n</a:t>
            </a:r>
            <a:r>
              <a:rPr lang="en-US" sz="1400" dirty="0"/>
              <a:t>-1) + (</a:t>
            </a:r>
            <a:r>
              <a:rPr lang="en-US" sz="1400" i="1" dirty="0"/>
              <a:t>n</a:t>
            </a:r>
            <a:r>
              <a:rPr lang="en-US" sz="1400" dirty="0"/>
              <a:t>-2) + ... + 3 + 2 + 1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96000" y="4572000"/>
            <a:ext cx="3565398" cy="1835150"/>
          </a:xfrm>
          <a:prstGeom prst="borderCallout1">
            <a:avLst>
              <a:gd name="adj1" fmla="val 46919"/>
              <a:gd name="adj2" fmla="val 107672"/>
              <a:gd name="adj3" fmla="val 47350"/>
              <a:gd name="adj4" fmla="val 1081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For very large </a:t>
            </a:r>
            <a:r>
              <a:rPr lang="en-US" sz="1400" i="1" dirty="0"/>
              <a:t>n</a:t>
            </a:r>
            <a:r>
              <a:rPr lang="en-US" sz="1400" dirty="0"/>
              <a:t> we can ignore all but the significant term in the expression, so the number of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sz="1400" dirty="0"/>
              <a:t>comparisons is O(</a:t>
            </a:r>
            <a:r>
              <a:rPr lang="en-US" sz="1400" i="1" dirty="0"/>
              <a:t>n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sz="1400" dirty="0"/>
              <a:t>exchanges is O(</a:t>
            </a:r>
            <a:r>
              <a:rPr lang="en-US" sz="1400" i="1" dirty="0"/>
              <a:t>n</a:t>
            </a:r>
            <a:r>
              <a:rPr lang="en-US" sz="1400" dirty="0"/>
              <a:t>)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An O(</a:t>
            </a:r>
            <a:r>
              <a:rPr lang="en-US" sz="1400" i="1" dirty="0"/>
              <a:t>n</a:t>
            </a:r>
            <a:r>
              <a:rPr lang="en-US" sz="1400" baseline="30000" dirty="0"/>
              <a:t>2</a:t>
            </a:r>
            <a:r>
              <a:rPr lang="en-US" sz="1400" dirty="0"/>
              <a:t>) sort is called a </a:t>
            </a:r>
            <a:r>
              <a:rPr lang="en-US" sz="1400" b="1" i="1" dirty="0">
                <a:solidFill>
                  <a:srgbClr val="FF0000"/>
                </a:solidFill>
              </a:rPr>
              <a:t>quadratic sort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46D9A-0935-4B7A-8215-1B4F2E69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34" y="4191000"/>
            <a:ext cx="2581907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Selection Sort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1" y="1371601"/>
            <a:ext cx="831691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/** Sort data in the specified range using selection sort.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@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param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RI An iterator that meets the random-access iterator requirements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@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param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first Iterator that references the beginning of the sort sequence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@param last Iterator that references 1 past the end of the sort sequence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@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param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comp An object that implements a comparison function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*/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template&lt;</a:t>
            </a:r>
            <a:r>
              <a:rPr lang="en-US" sz="1400" b="1" dirty="0" err="1">
                <a:latin typeface="Consolas" panose="020B0609020204030204" pitchFamily="49" charset="0"/>
              </a:rPr>
              <a:t>typename</a:t>
            </a:r>
            <a:r>
              <a:rPr lang="en-US" sz="1400" b="1" dirty="0">
                <a:latin typeface="Consolas" panose="020B0609020204030204" pitchFamily="49" charset="0"/>
              </a:rPr>
              <a:t> RI, </a:t>
            </a:r>
            <a:r>
              <a:rPr lang="en-US" sz="1400" b="1" dirty="0" err="1">
                <a:latin typeface="Consolas" panose="020B0609020204030204" pitchFamily="49" charset="0"/>
              </a:rPr>
              <a:t>typename</a:t>
            </a:r>
            <a:r>
              <a:rPr lang="en-US" sz="1400" b="1" dirty="0">
                <a:latin typeface="Consolas" panose="020B0609020204030204" pitchFamily="49" charset="0"/>
              </a:rPr>
              <a:t> Compare&gt;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void </a:t>
            </a:r>
            <a:r>
              <a:rPr lang="en-US" sz="1400" b="1" dirty="0" err="1">
                <a:latin typeface="Consolas" panose="020B0609020204030204" pitchFamily="49" charset="0"/>
              </a:rPr>
              <a:t>selection_sort</a:t>
            </a:r>
            <a:r>
              <a:rPr lang="en-US" sz="1400" b="1" dirty="0">
                <a:latin typeface="Consolas" panose="020B0609020204030204" pitchFamily="49" charset="0"/>
              </a:rPr>
              <a:t>(RI first, RI last, Compare comp)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for (RI fill = first; fill != last - 1; ++fill)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// Invariant: Elements at positions first through fill - 1 are sorted.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RI </a:t>
            </a:r>
            <a:r>
              <a:rPr lang="en-US" sz="1400" b="1" dirty="0" err="1"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latin typeface="Consolas" panose="020B0609020204030204" pitchFamily="49" charset="0"/>
              </a:rPr>
              <a:t> = fill;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for (RI next = fill + 1; next != last; ++next)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{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     	// Invariant: 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references the smallest item in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     	// positions fill through next - 1.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   	if (comp(*next, *</a:t>
            </a:r>
            <a:r>
              <a:rPr lang="en-US" sz="1400" b="1" dirty="0" err="1"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latin typeface="Consolas" panose="020B0609020204030204" pitchFamily="49" charset="0"/>
              </a:rPr>
              <a:t>)) </a:t>
            </a:r>
            <a:r>
              <a:rPr lang="en-US" sz="1400" b="1" dirty="0" err="1"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latin typeface="Consolas" panose="020B0609020204030204" pitchFamily="49" charset="0"/>
              </a:rPr>
              <a:t> = next;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}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  // Assert: 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references the smallest item from fill through last - 1.</a:t>
            </a:r>
          </a:p>
          <a:p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      // If the next smallest item is not at fill, exchange *fill and *</a:t>
            </a:r>
            <a:r>
              <a:rPr lang="en-US" sz="1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solidFill>
                  <a:srgbClr val="00B0F0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if (fill != </a:t>
            </a:r>
            <a:r>
              <a:rPr lang="en-US" sz="1400" b="1" dirty="0" err="1"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latin typeface="Consolas" panose="020B0609020204030204" pitchFamily="49" charset="0"/>
              </a:rPr>
              <a:t>) std::</a:t>
            </a:r>
            <a:r>
              <a:rPr lang="en-US" sz="1400" b="1" dirty="0" err="1">
                <a:latin typeface="Consolas" panose="020B0609020204030204" pitchFamily="49" charset="0"/>
              </a:rPr>
              <a:t>iter_swap</a:t>
            </a:r>
            <a:r>
              <a:rPr lang="en-US" sz="1400" b="1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</a:rPr>
              <a:t>pos_min</a:t>
            </a:r>
            <a:r>
              <a:rPr lang="en-US" sz="1400" b="1" dirty="0">
                <a:latin typeface="Consolas" panose="020B0609020204030204" pitchFamily="49" charset="0"/>
              </a:rPr>
              <a:t>, fill);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3585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10.3, pgs. 577-580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10.3 Bubble Sort </a:t>
            </a:r>
          </a:p>
          <a:p>
            <a:pPr algn="ctr"/>
            <a:r>
              <a:rPr lang="en-US" sz="2400" dirty="0"/>
              <a:t>Analysis of Bubble Sort</a:t>
            </a:r>
          </a:p>
          <a:p>
            <a:pPr algn="ctr"/>
            <a:r>
              <a:rPr lang="en-US" sz="2400" dirty="0"/>
              <a:t>Code for Bubble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4" y="2209800"/>
            <a:ext cx="343662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9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Selection sort </a:t>
            </a:r>
            <a:r>
              <a:rPr lang="en-US" sz="2400" dirty="0"/>
              <a:t>is relatively easy to understand.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array is sorted by making several passes through the array, selecting a next smallest item in the array each time and placing it where it belongs in the array.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Bubble sort </a:t>
            </a:r>
            <a:r>
              <a:rPr lang="en-US" sz="2400" dirty="0"/>
              <a:t>(also known as sinking sort) is also a simple sorting algorithm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array is sorted by repeatedly stepping through the array, comparing adjacent pairs, and swapping them if they are in the wrong order, until the array is sorted.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Smaller values bubble up to the top of the array and larger values sink to the bottom; hence the name.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Selection sort and Bubble sort are </a:t>
            </a:r>
            <a:r>
              <a:rPr lang="en-US" sz="2400" b="1" dirty="0">
                <a:solidFill>
                  <a:srgbClr val="FF0000"/>
                </a:solidFill>
              </a:rPr>
              <a:t>quadratic sorts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9627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627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9627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627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627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627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627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35591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AF5CD5-8615-4450-BBA6-B192CF07A690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4AAC9C-59FA-4B5B-BC9E-9E2CDBB26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478" y="4215398"/>
            <a:ext cx="2921033" cy="24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8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3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9729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729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9729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729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730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730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730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35591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4BD67-32C3-4D77-A1BC-9CE71269FA68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4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7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9832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832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9832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832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832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832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832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49650" y="34559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AB7643-AE48-4562-B1F5-5DC6DB5E6E5C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Pokémon Maps and 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475" y="1311464"/>
            <a:ext cx="265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onsolas" panose="020B0609020204030204" pitchFamily="49" charset="0"/>
              </a:rPr>
              <a:t>Pokemon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Charmander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fire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(1)</a:t>
            </a: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Bulbasaur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grass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(1)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Squirtle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water 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(1)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716498" y="1217790"/>
            <a:ext cx="325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HashMap&lt;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string,string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&gt; pokemon;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797457" y="1547169"/>
            <a:ext cx="2895600" cy="1395716"/>
          </a:xfrm>
          <a:prstGeom prst="rect">
            <a:avLst/>
          </a:prstGeom>
          <a:solidFill>
            <a:schemeClr val="accent1"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697833" y="1570183"/>
            <a:ext cx="161422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pair&lt;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string,string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2476" y="4145556"/>
            <a:ext cx="265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onsolas" panose="020B0609020204030204" pitchFamily="49" charset="0"/>
              </a:rPr>
              <a:t>Effectivities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fire grass ice bug   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(2)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water ground rock fire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(4)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grass water ground rock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(4)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12476" y="5562601"/>
            <a:ext cx="265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onsolas" panose="020B0609020204030204" pitchFamily="49" charset="0"/>
              </a:rPr>
              <a:t>Ineffectivities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fire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fire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water rock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(2)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water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water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grass   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(4)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grass 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grass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bug fire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(4)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12476" y="2737810"/>
            <a:ext cx="265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onsolas" panose="020B0609020204030204" pitchFamily="49" charset="0"/>
              </a:rPr>
              <a:t>Moves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flamethrower fire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(3)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water_gun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water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(2)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razor_leaf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grass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(2)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88925" y="1217791"/>
            <a:ext cx="30261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HashMap&lt;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string,string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&gt; moves;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26953" y="1784045"/>
          <a:ext cx="27918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04">
                  <a:extLst>
                    <a:ext uri="{9D8B030D-6E8A-4147-A177-3AD203B41FA5}">
                      <a16:colId xmlns:a16="http://schemas.microsoft.com/office/drawing/2014/main" val="1750707491"/>
                    </a:ext>
                  </a:extLst>
                </a:gridCol>
                <a:gridCol w="147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"Squirtle"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[1]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"Charmander"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[2]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"Bulbasaur"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[3]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[4]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3715750" y="4950024"/>
            <a:ext cx="56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HashMap&lt;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string,Set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&lt;string&gt;&gt; ineffectivities;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6E656A-4664-4143-8A0F-FF92E88E3A28}"/>
              </a:ext>
            </a:extLst>
          </p:cNvPr>
          <p:cNvSpPr txBox="1"/>
          <p:nvPr/>
        </p:nvSpPr>
        <p:spPr>
          <a:xfrm>
            <a:off x="3711319" y="3082019"/>
            <a:ext cx="56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HashMap&lt;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string,Set</a:t>
            </a:r>
            <a:r>
              <a:rPr lang="en-US" sz="1400" b="1" dirty="0">
                <a:solidFill>
                  <a:prstClr val="black"/>
                </a:solidFill>
                <a:latin typeface="Consolas" panose="020B0609020204030204" pitchFamily="49" charset="0"/>
              </a:rPr>
              <a:t>&lt;string&gt;&gt; effectivities;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F62B1A-2262-4532-A7B7-599021118261}"/>
              </a:ext>
            </a:extLst>
          </p:cNvPr>
          <p:cNvSpPr/>
          <p:nvPr/>
        </p:nvSpPr>
        <p:spPr>
          <a:xfrm>
            <a:off x="7460841" y="1545020"/>
            <a:ext cx="2895600" cy="1395716"/>
          </a:xfrm>
          <a:prstGeom prst="rect">
            <a:avLst/>
          </a:prstGeom>
          <a:solidFill>
            <a:schemeClr val="accent1"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04392E-BC4F-41DB-B062-4234F48766F8}"/>
              </a:ext>
            </a:extLst>
          </p:cNvPr>
          <p:cNvSpPr/>
          <p:nvPr/>
        </p:nvSpPr>
        <p:spPr>
          <a:xfrm>
            <a:off x="8361217" y="1568034"/>
            <a:ext cx="161422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pair&lt;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string,string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&gt;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C3847F1-57FA-4C71-8B73-834954C8F5BA}"/>
              </a:ext>
            </a:extLst>
          </p:cNvPr>
          <p:cNvGraphicFramePr>
            <a:graphicFrameLocks noGrp="1"/>
          </p:cNvGraphicFramePr>
          <p:nvPr/>
        </p:nvGraphicFramePr>
        <p:xfrm>
          <a:off x="7490337" y="1781896"/>
          <a:ext cx="27918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04">
                  <a:extLst>
                    <a:ext uri="{9D8B030D-6E8A-4147-A177-3AD203B41FA5}">
                      <a16:colId xmlns:a16="http://schemas.microsoft.com/office/drawing/2014/main" val="1750707491"/>
                    </a:ext>
                  </a:extLst>
                </a:gridCol>
                <a:gridCol w="147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[1]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razor_leaf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[2]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water_gun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[3]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"flamethrower"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[4]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B97889E1-9622-4024-A6F7-44D3CE2C468B}"/>
              </a:ext>
            </a:extLst>
          </p:cNvPr>
          <p:cNvSpPr/>
          <p:nvPr/>
        </p:nvSpPr>
        <p:spPr>
          <a:xfrm>
            <a:off x="3781338" y="3414043"/>
            <a:ext cx="6112119" cy="1414032"/>
          </a:xfrm>
          <a:prstGeom prst="rect">
            <a:avLst/>
          </a:prstGeom>
          <a:solidFill>
            <a:schemeClr val="accent1"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2095F0-94C5-4633-9C64-A2044AB5D651}"/>
              </a:ext>
            </a:extLst>
          </p:cNvPr>
          <p:cNvSpPr/>
          <p:nvPr/>
        </p:nvSpPr>
        <p:spPr>
          <a:xfrm>
            <a:off x="4097826" y="3437057"/>
            <a:ext cx="203902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pair&lt;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string,Set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&lt;string&gt;&gt;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7FB06E6F-DEBC-4A5C-8629-1A0FBC2EEB4E}"/>
              </a:ext>
            </a:extLst>
          </p:cNvPr>
          <p:cNvGraphicFramePr>
            <a:graphicFrameLocks noGrp="1"/>
          </p:cNvGraphicFramePr>
          <p:nvPr/>
        </p:nvGraphicFramePr>
        <p:xfrm>
          <a:off x="6632099" y="3651959"/>
          <a:ext cx="3185159" cy="90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"ground"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"rock"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2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"bug"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"ice"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2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"ground"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"rock"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id="{21561C40-59DF-47CF-97BD-B2BB1A273D4C}"/>
              </a:ext>
            </a:extLst>
          </p:cNvPr>
          <p:cNvSpPr/>
          <p:nvPr/>
        </p:nvSpPr>
        <p:spPr>
          <a:xfrm>
            <a:off x="7156042" y="3437057"/>
            <a:ext cx="93455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Set&lt;string&gt;</a:t>
            </a:r>
            <a:endParaRPr lang="en-US" sz="1200" dirty="0"/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98DED443-C68C-4727-A6C6-D359704702CE}"/>
              </a:ext>
            </a:extLst>
          </p:cNvPr>
          <p:cNvGraphicFramePr>
            <a:graphicFrameLocks noGrp="1"/>
          </p:cNvGraphicFramePr>
          <p:nvPr/>
        </p:nvGraphicFramePr>
        <p:xfrm>
          <a:off x="3815265" y="3658650"/>
          <a:ext cx="24034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7">
                  <a:extLst>
                    <a:ext uri="{9D8B030D-6E8A-4147-A177-3AD203B41FA5}">
                      <a16:colId xmlns:a16="http://schemas.microsoft.com/office/drawing/2014/main" val="1750707491"/>
                    </a:ext>
                  </a:extLst>
                </a:gridCol>
                <a:gridCol w="13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[1]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NULL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[2]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[3]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NULL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[4]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408C41F-66E3-4D3C-AA34-88EE3136EA8B}"/>
              </a:ext>
            </a:extLst>
          </p:cNvPr>
          <p:cNvCxnSpPr>
            <a:cxnSpLocks/>
          </p:cNvCxnSpPr>
          <p:nvPr/>
        </p:nvCxnSpPr>
        <p:spPr>
          <a:xfrm>
            <a:off x="5854857" y="3775847"/>
            <a:ext cx="763910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49AB5FA-8E16-44C5-B096-8597D67B3249}"/>
              </a:ext>
            </a:extLst>
          </p:cNvPr>
          <p:cNvCxnSpPr>
            <a:cxnSpLocks/>
            <a:endCxn id="73" idx="1"/>
          </p:cNvCxnSpPr>
          <p:nvPr/>
        </p:nvCxnSpPr>
        <p:spPr>
          <a:xfrm flipV="1">
            <a:off x="5854858" y="4103064"/>
            <a:ext cx="777241" cy="87937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6D4411-5EA9-4D54-BB8A-86E05D115CCE}"/>
              </a:ext>
            </a:extLst>
          </p:cNvPr>
          <p:cNvCxnSpPr>
            <a:cxnSpLocks/>
          </p:cNvCxnSpPr>
          <p:nvPr/>
        </p:nvCxnSpPr>
        <p:spPr>
          <a:xfrm flipV="1">
            <a:off x="5854857" y="4435608"/>
            <a:ext cx="763910" cy="206497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97889E1-9622-4024-A6F7-44D3CE2C468B}"/>
              </a:ext>
            </a:extLst>
          </p:cNvPr>
          <p:cNvSpPr/>
          <p:nvPr/>
        </p:nvSpPr>
        <p:spPr>
          <a:xfrm>
            <a:off x="3785086" y="5279179"/>
            <a:ext cx="6112119" cy="1414032"/>
          </a:xfrm>
          <a:prstGeom prst="rect">
            <a:avLst/>
          </a:prstGeom>
          <a:solidFill>
            <a:schemeClr val="accent1"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095F0-94C5-4633-9C64-A2044AB5D651}"/>
              </a:ext>
            </a:extLst>
          </p:cNvPr>
          <p:cNvSpPr/>
          <p:nvPr/>
        </p:nvSpPr>
        <p:spPr>
          <a:xfrm>
            <a:off x="4101574" y="5302193"/>
            <a:ext cx="203902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pair&lt;</a:t>
            </a:r>
            <a:r>
              <a:rPr lang="en-US" sz="12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string,Set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&lt;string&gt;&gt;</a:t>
            </a: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7FB06E6F-DEBC-4A5C-8629-1A0FBC2EEB4E}"/>
              </a:ext>
            </a:extLst>
          </p:cNvPr>
          <p:cNvGraphicFramePr>
            <a:graphicFrameLocks noGrp="1"/>
          </p:cNvGraphicFramePr>
          <p:nvPr/>
        </p:nvGraphicFramePr>
        <p:xfrm>
          <a:off x="6635847" y="5517095"/>
          <a:ext cx="3185159" cy="90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"bug"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62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"rock"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2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21561C40-59DF-47CF-97BD-B2BB1A273D4C}"/>
              </a:ext>
            </a:extLst>
          </p:cNvPr>
          <p:cNvSpPr/>
          <p:nvPr/>
        </p:nvSpPr>
        <p:spPr>
          <a:xfrm>
            <a:off x="6696806" y="5302193"/>
            <a:ext cx="93455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Set&lt;string&gt;</a:t>
            </a:r>
            <a:endParaRPr lang="en-US" sz="1200" dirty="0"/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98DED443-C68C-4727-A6C6-D359704702CE}"/>
              </a:ext>
            </a:extLst>
          </p:cNvPr>
          <p:cNvGraphicFramePr>
            <a:graphicFrameLocks noGrp="1"/>
          </p:cNvGraphicFramePr>
          <p:nvPr/>
        </p:nvGraphicFramePr>
        <p:xfrm>
          <a:off x="3819013" y="5523786"/>
          <a:ext cx="24034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77">
                  <a:extLst>
                    <a:ext uri="{9D8B030D-6E8A-4147-A177-3AD203B41FA5}">
                      <a16:colId xmlns:a16="http://schemas.microsoft.com/office/drawing/2014/main" val="1750707491"/>
                    </a:ext>
                  </a:extLst>
                </a:gridCol>
                <a:gridCol w="13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"grass"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[1]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NULL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[2]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"fire"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[3]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NULL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[4]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"water"</a:t>
                      </a: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408C41F-66E3-4D3C-AA34-88EE3136EA8B}"/>
              </a:ext>
            </a:extLst>
          </p:cNvPr>
          <p:cNvCxnSpPr>
            <a:cxnSpLocks/>
          </p:cNvCxnSpPr>
          <p:nvPr/>
        </p:nvCxnSpPr>
        <p:spPr>
          <a:xfrm>
            <a:off x="5858605" y="5640983"/>
            <a:ext cx="763910" cy="0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49AB5FA-8E16-44C5-B096-8597D67B3249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5858606" y="5968200"/>
            <a:ext cx="777241" cy="87937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56D4411-5EA9-4D54-BB8A-86E05D115CCE}"/>
              </a:ext>
            </a:extLst>
          </p:cNvPr>
          <p:cNvCxnSpPr>
            <a:cxnSpLocks/>
          </p:cNvCxnSpPr>
          <p:nvPr/>
        </p:nvCxnSpPr>
        <p:spPr>
          <a:xfrm flipV="1">
            <a:off x="5858605" y="6300744"/>
            <a:ext cx="763910" cy="206497"/>
          </a:xfrm>
          <a:prstGeom prst="straightConnector1">
            <a:avLst/>
          </a:prstGeom>
          <a:ln w="254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09768F5C-AA62-48DD-B1DB-8942CDB6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Sort (34)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45D28368-3DD7-4F8C-A9CB-131ABB94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0" grpId="0"/>
      <p:bldP spid="111" grpId="0" animBg="1"/>
      <p:bldP spid="112" grpId="0"/>
      <p:bldP spid="27" grpId="0"/>
      <p:bldP spid="120" grpId="0"/>
      <p:bldP spid="118" grpId="0"/>
      <p:bldP spid="94" grpId="0"/>
      <p:bldP spid="157" grpId="0"/>
      <p:bldP spid="56" grpId="0"/>
      <p:bldP spid="35" grpId="0" animBg="1"/>
      <p:bldP spid="36" grpId="0"/>
      <p:bldP spid="71" grpId="0" animBg="1"/>
      <p:bldP spid="72" grpId="0"/>
      <p:bldP spid="74" grpId="0"/>
      <p:bldP spid="79" grpId="0" animBg="1"/>
      <p:bldP spid="80" grpId="0"/>
      <p:bldP spid="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1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9934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934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9934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934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934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934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935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9175" y="39131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0A17F2-8352-4C35-8B8C-15709F468587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703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5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036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10036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037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037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037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037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037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60764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8FFE42-EE87-49C2-B01D-5BAA13950E88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5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139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139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139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139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139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139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139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60764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52982-7311-4BE5-A946-64BED3C5E1C4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01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3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241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241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241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241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242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242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242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99538" y="4672599"/>
            <a:ext cx="3352800" cy="163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 the end of pass 1, the last item (index [4]) is guaranteed to be in its correct position. There is no need to test it again in the next pass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ADF94C-435D-44E4-842F-AF99FC7FC563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74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7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344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344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344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344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344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344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344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7589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B6CDC1-00BD-4ED3-BCBE-DF36BCE46035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61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446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446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446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446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446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446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447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7589" y="34702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8F9D5-DB75-4C34-89F6-8F4FE7026C9A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910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5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548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548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549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549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549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549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549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91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FFC4E-AA7F-4F65-8B3E-EE8764CBA1D3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5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9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651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651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651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651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651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651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651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91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1786A-FA87-4ED3-A617-32FF6709DE1A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4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3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7535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7536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7537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753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753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754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754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8956F-65F4-4096-8EE4-5C9082EAA646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5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7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856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856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856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856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856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856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856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7589" y="2971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A72C6-5E42-4E00-91F7-612ABAA68BB4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10.1, pgs. 570-572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10.1 Using C++ Sorting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60436"/>
            <a:ext cx="2225040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7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1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0958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958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0958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958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958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958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959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7589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F9484-B019-417C-9559-00AF22B8999B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794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5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060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060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061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061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061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061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061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7589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52CD3A-8E95-4626-BD17-37D44E07BA74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93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1631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1632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1633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163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163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163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163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004334-CAD8-488B-9614-03E64582698A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67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3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265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265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265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265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266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266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266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4414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9B1B4-ED84-4489-8338-CC51054B7882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94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368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368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368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368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368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368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368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3554414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C5E94-E6D1-467D-A452-478D36ADA084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295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1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4703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4704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4705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470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470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470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470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5E76-A41D-4DC3-B664-BFEA40FCA51E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8200" y="4864335"/>
            <a:ext cx="4114800" cy="1254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length of the array, after the completion of </a:t>
            </a:r>
            <a:r>
              <a:rPr lang="en-US" i="1" dirty="0"/>
              <a:t>n</a:t>
            </a:r>
            <a:r>
              <a:rPr lang="en-US" dirty="0"/>
              <a:t> – 1 passes (4, in this example) the array is sorted</a:t>
            </a:r>
          </a:p>
        </p:txBody>
      </p:sp>
    </p:spTree>
    <p:extLst>
      <p:ext uri="{BB962C8B-B14F-4D97-AF65-F5344CB8AC3E}">
        <p14:creationId xmlns:p14="http://schemas.microsoft.com/office/powerpoint/2010/main" val="26482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9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675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675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675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675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675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675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675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95800" y="4604018"/>
            <a:ext cx="4800600" cy="1415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Sometimes an array will be sorted before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 – 1 passes.  This can be detected if there are no exchanges made during a pass through the array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of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5955D-D46F-4930-BD12-3D917AB29C23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410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Sort the following integer array in </a:t>
            </a:r>
            <a:r>
              <a:rPr lang="en-US" sz="1600" b="1" u="sng" dirty="0"/>
              <a:t>ascending</a:t>
            </a:r>
            <a:r>
              <a:rPr lang="en-US" sz="1600" dirty="0"/>
              <a:t> order using </a:t>
            </a:r>
            <a:r>
              <a:rPr lang="en-US" sz="1600" b="1" dirty="0"/>
              <a:t>bubble sort</a:t>
            </a:r>
            <a:r>
              <a:rPr lang="en-US" sz="1600" dirty="0"/>
              <a:t>.  Show each step.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777240"/>
          <a:ext cx="1295400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BEAC0A-9C6A-435D-9399-5BB16D6C6AD6}"/>
              </a:ext>
            </a:extLst>
          </p:cNvPr>
          <p:cNvSpPr txBox="1"/>
          <p:nvPr/>
        </p:nvSpPr>
        <p:spPr>
          <a:xfrm>
            <a:off x="10668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exchanges?</a:t>
            </a:r>
          </a:p>
        </p:txBody>
      </p:sp>
    </p:spTree>
    <p:extLst>
      <p:ext uri="{BB962C8B-B14F-4D97-AF65-F5344CB8AC3E}">
        <p14:creationId xmlns:p14="http://schemas.microsoft.com/office/powerpoint/2010/main" val="1523571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3" name="Group 29"/>
          <p:cNvGrpSpPr>
            <a:grpSpLocks/>
          </p:cNvGrpSpPr>
          <p:nvPr/>
        </p:nvGrpSpPr>
        <p:grpSpPr bwMode="auto">
          <a:xfrm>
            <a:off x="2541589" y="2784475"/>
            <a:ext cx="1017587" cy="2286000"/>
            <a:chOff x="1295400" y="3514375"/>
            <a:chExt cx="1017431" cy="2286000"/>
          </a:xfrm>
        </p:grpSpPr>
        <p:grpSp>
          <p:nvGrpSpPr>
            <p:cNvPr id="11777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Consolas" panose="020B0609020204030204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777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36577"/>
              <a:chOff x="1515414" y="3573698"/>
              <a:chExt cx="443248" cy="2136577"/>
            </a:xfrm>
          </p:grpSpPr>
          <p:sp>
            <p:nvSpPr>
              <p:cNvPr id="11777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777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778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778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778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latin typeface="Consolas" panose="020B0609020204030204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1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exchanges made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43400" y="5507038"/>
            <a:ext cx="4419600" cy="893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algorithm can be modified to detect exchanges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Bubble Sort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DCF5E9-7BED-4F37-941C-68B3072E889F}"/>
              </a:ext>
            </a:extLst>
          </p:cNvPr>
          <p:cNvSpPr txBox="1"/>
          <p:nvPr/>
        </p:nvSpPr>
        <p:spPr>
          <a:xfrm>
            <a:off x="5011739" y="1995180"/>
            <a:ext cx="48006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the array is not sorted</a:t>
            </a:r>
            <a:endParaRPr lang="en-US" b="1" dirty="0">
              <a:latin typeface="Consolas" panose="020B0609020204030204" pitchFamily="49" charset="0"/>
            </a:endParaRPr>
          </a:p>
          <a:p>
            <a:pPr marL="1262063" indent="-1262063">
              <a:buClr>
                <a:srgbClr val="FF0000"/>
              </a:buClr>
              <a:buSzPct val="70000"/>
              <a:buFontTx/>
              <a:buAutoNum type="arabicPeriod"/>
              <a:defRPr/>
            </a:pPr>
            <a:endParaRPr lang="en-US" b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363ED1-57B5-4508-8AEA-9C1747767DCF}"/>
              </a:ext>
            </a:extLst>
          </p:cNvPr>
          <p:cNvSpPr txBox="1"/>
          <p:nvPr/>
        </p:nvSpPr>
        <p:spPr>
          <a:xfrm>
            <a:off x="5022955" y="1995181"/>
            <a:ext cx="4800600" cy="28469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do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exchanges = false</a:t>
            </a:r>
          </a:p>
          <a:p>
            <a:pPr marL="566738" indent="-56673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 each adjacent pair</a:t>
            </a:r>
          </a:p>
          <a:p>
            <a:pPr marL="798513" indent="-7985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 &gt; 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exchange item[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],item[i+1]</a:t>
            </a:r>
          </a:p>
          <a:p>
            <a:pPr marL="1030288" indent="-1030288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exchanges = true</a:t>
            </a:r>
          </a:p>
          <a:p>
            <a:pPr marL="569913" indent="-569913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endfor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while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exchanges == true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Sort the following integer array in </a:t>
            </a:r>
            <a:r>
              <a:rPr lang="en-US" sz="1600" b="1" u="sng" dirty="0"/>
              <a:t>ascending</a:t>
            </a:r>
            <a:r>
              <a:rPr lang="en-US" sz="1600" dirty="0"/>
              <a:t> order using </a:t>
            </a:r>
            <a:r>
              <a:rPr lang="en-US" sz="1600" b="1" dirty="0"/>
              <a:t>refined bubble sort</a:t>
            </a:r>
            <a:r>
              <a:rPr lang="en-US" sz="1600" dirty="0"/>
              <a:t>.  Show each step.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777240"/>
          <a:ext cx="1295400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BEAC0A-9C6A-435D-9399-5BB16D6C6AD6}"/>
              </a:ext>
            </a:extLst>
          </p:cNvPr>
          <p:cNvSpPr txBox="1"/>
          <p:nvPr/>
        </p:nvSpPr>
        <p:spPr>
          <a:xfrm>
            <a:off x="10668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exchanges?</a:t>
            </a:r>
          </a:p>
        </p:txBody>
      </p:sp>
    </p:spTree>
    <p:extLst>
      <p:ext uri="{BB962C8B-B14F-4D97-AF65-F5344CB8AC3E}">
        <p14:creationId xmlns:p14="http://schemas.microsoft.com/office/powerpoint/2010/main" val="120521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To learn how to use the standard sorting functions in </a:t>
            </a:r>
            <a:r>
              <a:rPr lang="en-US" sz="2000" dirty="0" err="1"/>
              <a:t>algorithm.h</a:t>
            </a:r>
            <a:r>
              <a:rPr lang="en-US" sz="2000" dirty="0"/>
              <a:t>.</a:t>
            </a:r>
          </a:p>
          <a:p>
            <a:r>
              <a:rPr lang="en-US" sz="2000" dirty="0"/>
              <a:t>To learn how to implement the following sorting algorithms: </a:t>
            </a:r>
          </a:p>
          <a:p>
            <a:pPr lvl="1"/>
            <a:r>
              <a:rPr lang="en-US" sz="1800" dirty="0"/>
              <a:t>selection 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bubble 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insertion 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Shell 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merge 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heapsort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quicksort</a:t>
            </a:r>
          </a:p>
          <a:p>
            <a:r>
              <a:rPr lang="en-US" sz="2000" dirty="0"/>
              <a:t>To understand the difference in performance of these algorithms, and which to use for small, medium, and large arrays.</a:t>
            </a:r>
          </a:p>
          <a:p>
            <a:r>
              <a:rPr lang="en-US" sz="2000" dirty="0"/>
              <a:t>Sorting entails arranging data in decreasing (or non-increasing) or increasing (or non-decreasing) order</a:t>
            </a:r>
          </a:p>
          <a:p>
            <a:pPr lvl="1"/>
            <a:r>
              <a:rPr lang="en-US" sz="1800" dirty="0"/>
              <a:t>Familiarity with sorting algorithms is an important programming skill.</a:t>
            </a:r>
          </a:p>
          <a:p>
            <a:pPr lvl="1"/>
            <a:r>
              <a:rPr lang="en-US" sz="1800" dirty="0"/>
              <a:t>The study of sorting algorithms provides insight into problem solving techniques such as </a:t>
            </a:r>
            <a:r>
              <a:rPr lang="en-US" sz="1800" b="1" dirty="0">
                <a:solidFill>
                  <a:srgbClr val="FF0000"/>
                </a:solidFill>
              </a:rPr>
              <a:t>divide and conquer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the analysis and comparison of algorithms which perform the same task.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1295400"/>
            <a:ext cx="83820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number of comparisons and exchanges is represented by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(n – 1) + (n – 2) + ... + 3 + 2 + 1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Worst case: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number of comparisons is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number of exchanges is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Compared to selection sort with its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comparisons and O(</a:t>
            </a:r>
            <a:r>
              <a:rPr lang="en-US" i="1" dirty="0"/>
              <a:t>n</a:t>
            </a:r>
            <a:r>
              <a:rPr lang="en-US" dirty="0"/>
              <a:t>) exchanges, bubble sort usually performs worse.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the array is sorted early, the later comparisons and exchanges are not performed and performance is improved.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best case occurs when the array is sorted already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one pass is required (O(n) comparisons).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 exchanges are required (O(1) exchanges).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Bubble sort works well on arrays nearly sorted and worst on inverted arrays (elements are in reverse sorted order).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Bubble Sort</a:t>
            </a:r>
          </a:p>
        </p:txBody>
      </p:sp>
    </p:spTree>
    <p:extLst>
      <p:ext uri="{BB962C8B-B14F-4D97-AF65-F5344CB8AC3E}">
        <p14:creationId xmlns:p14="http://schemas.microsoft.com/office/powerpoint/2010/main" val="19050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1219201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#ifndef BUBBLESORT_H_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#define BUBBLESORT_H_</a:t>
            </a:r>
          </a:p>
          <a:p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/** Sort data in the specified sequence using bubble sort.</a:t>
            </a:r>
          </a:p>
          <a:p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200" b="1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first An iterator that references the first element in the sequence to be sorted</a:t>
            </a:r>
          </a:p>
          <a:p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@</a:t>
            </a:r>
            <a:r>
              <a:rPr lang="en-US" sz="1200" b="1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last An iterator that references 1 past the end of the sequence</a:t>
            </a:r>
          </a:p>
          <a:p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bubble_sort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(RI first, RI last)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int pass = 1;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bool exchanges;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do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{  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Invariant: Elements after position last - pass are in place.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exchanges = false;		// No exchanges yet.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Compare each pair of adjacent elements.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for (RI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 first;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!= last - pass; ++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RI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second_of_pair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if (*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second_of_pair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 *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{  			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Exchange pair.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std::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iter_swap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first_of_pair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second_of_pair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exchanges = true;		</a:t>
            </a:r>
            <a:r>
              <a:rPr lang="en-US" sz="12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flag.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}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   pass++;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} while (exchanges);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  <a:endParaRPr lang="en-US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07998" y="170156"/>
            <a:ext cx="8153400" cy="731520"/>
          </a:xfrm>
        </p:spPr>
        <p:txBody>
          <a:bodyPr/>
          <a:lstStyle/>
          <a:p>
            <a:r>
              <a:rPr lang="en-US" dirty="0"/>
              <a:t>Bubble Sort Implementation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A46A47A1-EFC2-4F7F-A448-7A1672386B2D}"/>
              </a:ext>
            </a:extLst>
          </p:cNvPr>
          <p:cNvSpPr/>
          <p:nvPr/>
        </p:nvSpPr>
        <p:spPr>
          <a:xfrm>
            <a:off x="1522414" y="3851788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1F52A759-C8EC-4658-A66B-B226821B2E9C}"/>
              </a:ext>
            </a:extLst>
          </p:cNvPr>
          <p:cNvSpPr/>
          <p:nvPr/>
        </p:nvSpPr>
        <p:spPr>
          <a:xfrm>
            <a:off x="2132014" y="5147188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8249DFCD-06BF-441F-9AC1-9B6A39E31B84}"/>
              </a:ext>
            </a:extLst>
          </p:cNvPr>
          <p:cNvSpPr/>
          <p:nvPr/>
        </p:nvSpPr>
        <p:spPr>
          <a:xfrm>
            <a:off x="1524001" y="6020113"/>
            <a:ext cx="306387" cy="186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C++ Sorting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48" y="1295401"/>
            <a:ext cx="9765792" cy="731520"/>
          </a:xfrm>
        </p:spPr>
        <p:txBody>
          <a:bodyPr/>
          <a:lstStyle/>
          <a:p>
            <a:r>
              <a:rPr lang="en-US" sz="2000" dirty="0"/>
              <a:t>The Standard C++ Library (in </a:t>
            </a:r>
            <a:r>
              <a:rPr lang="en-US" sz="2000" dirty="0" err="1"/>
              <a:t>algorithm.h</a:t>
            </a:r>
            <a:r>
              <a:rPr lang="en-US" sz="2000" dirty="0"/>
              <a:t>) provides versions of sorting functions using a pair of random-access iterators: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Sort (34)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1336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RI&gt;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 sort(RI first, RI last);</a:t>
            </a:r>
          </a:p>
          <a:p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RI,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Compare&gt;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void sort(RI first, RI last, Compare comp);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82028E-9032-40EA-9AD1-15EB3B8A0CC3}"/>
              </a:ext>
            </a:extLst>
          </p:cNvPr>
          <p:cNvSpPr txBox="1">
            <a:spLocks/>
          </p:cNvSpPr>
          <p:nvPr/>
        </p:nvSpPr>
        <p:spPr bwMode="auto">
          <a:xfrm>
            <a:off x="536448" y="3689642"/>
            <a:ext cx="9765792" cy="271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Because these functions require random-access iterators, they can be used only with vectors, deques, and ordinary C pointers (for sorting arrays).</a:t>
            </a:r>
          </a:p>
          <a:p>
            <a:pPr lvl="1"/>
            <a:r>
              <a:rPr lang="en-US" sz="1800" dirty="0"/>
              <a:t>Note: The </a:t>
            </a:r>
            <a:r>
              <a:rPr lang="en-US" sz="1800" b="1" dirty="0">
                <a:latin typeface="Consolas" panose="020B0609020204030204" pitchFamily="49" charset="0"/>
                <a:cs typeface="Courier New" pitchFamily="49" charset="0"/>
              </a:rPr>
              <a:t>list</a:t>
            </a:r>
            <a:r>
              <a:rPr lang="en-US" sz="1800" dirty="0"/>
              <a:t> container supports only bidirectional iterators, so it provides its own sort member function.</a:t>
            </a:r>
          </a:p>
          <a:p>
            <a:r>
              <a:rPr lang="en-US" sz="2000" dirty="0"/>
              <a:t>If we use the second version of function </a:t>
            </a:r>
            <a:r>
              <a:rPr lang="en-US" sz="2000" b="1" dirty="0">
                <a:latin typeface="Consolas" panose="020B0609020204030204" pitchFamily="49" charset="0"/>
                <a:cs typeface="Courier New" pitchFamily="49" charset="0"/>
              </a:rPr>
              <a:t>sort</a:t>
            </a:r>
            <a:r>
              <a:rPr lang="en-US" sz="2000" dirty="0"/>
              <a:t>, we must also pass an object that implements a comparison function (</a:t>
            </a:r>
            <a:r>
              <a:rPr lang="en-US" sz="2000" dirty="0" err="1"/>
              <a:t>functor</a:t>
            </a:r>
            <a:r>
              <a:rPr lang="en-US" sz="2000" dirty="0"/>
              <a:t>).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6869</Words>
  <Application>Microsoft Office PowerPoint</Application>
  <PresentationFormat>Custom</PresentationFormat>
  <Paragraphs>1921</Paragraphs>
  <Slides>82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Comic Sans MS</vt:lpstr>
      <vt:lpstr>Consolas</vt:lpstr>
      <vt:lpstr>Courier New</vt:lpstr>
      <vt:lpstr>Tw Cen MT</vt:lpstr>
      <vt:lpstr>Wingdings</vt:lpstr>
      <vt:lpstr>CS 235 Theme</vt:lpstr>
      <vt:lpstr>PowerPoint Presentation</vt:lpstr>
      <vt:lpstr>Attendance Quiz #33</vt:lpstr>
      <vt:lpstr>Tip #34: Non-compiler Performance</vt:lpstr>
      <vt:lpstr>PowerPoint Presentation</vt:lpstr>
      <vt:lpstr>Associative Set/Map Implementations</vt:lpstr>
      <vt:lpstr>Pokémon Maps and Sets</vt:lpstr>
      <vt:lpstr>PowerPoint Presentation</vt:lpstr>
      <vt:lpstr>Chapter Objectives</vt:lpstr>
      <vt:lpstr>Using C++ Sorting Methods</vt:lpstr>
      <vt:lpstr>Using C++ Sorting Methods</vt:lpstr>
      <vt:lpstr>Using C++ Sorting Methods</vt:lpstr>
      <vt:lpstr>Using C++ Sorting Methods</vt:lpstr>
      <vt:lpstr>PowerPoint Presentation</vt:lpstr>
      <vt:lpstr>Selection Sort and Bubble Sort</vt:lpstr>
      <vt:lpstr>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Trace of Selection Sort</vt:lpstr>
      <vt:lpstr>PowerPoint Presentation</vt:lpstr>
      <vt:lpstr>Analysis of Selection Sort</vt:lpstr>
      <vt:lpstr>Code for Selection Sort </vt:lpstr>
      <vt:lpstr>PowerPoint Presentation</vt:lpstr>
      <vt:lpstr>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Trace of Bubble Sort</vt:lpstr>
      <vt:lpstr>PowerPoint Presentation</vt:lpstr>
      <vt:lpstr>Refined Bubble Sort</vt:lpstr>
      <vt:lpstr>PowerPoint Presentation</vt:lpstr>
      <vt:lpstr>Analysis of Bubble Sort</vt:lpstr>
      <vt:lpstr>Bubble Sort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87</cp:revision>
  <dcterms:created xsi:type="dcterms:W3CDTF">2020-07-19T21:27:39Z</dcterms:created>
  <dcterms:modified xsi:type="dcterms:W3CDTF">2022-03-31T17:22:54Z</dcterms:modified>
</cp:coreProperties>
</file>